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1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PHELIX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E6103A"/>
              </a:solidFill>
              <a:ln w="25400" cap="flat">
                <a:solidFill>
                  <a:srgbClr val="0A0613"/>
                </a:solidFill>
                <a:prstDash val="solid"/>
                <a:round/>
              </a:ln>
              <a:effectLst/>
            </c:spPr>
          </c:dPt>
          <c:dPt>
            <c:idx val="1"/>
            <c:bubble3D val="0"/>
            <c:spPr>
              <a:solidFill>
                <a:srgbClr val="FF2E57"/>
              </a:solidFill>
              <a:ln w="25400" cap="flat">
                <a:solidFill>
                  <a:srgbClr val="0A0613"/>
                </a:solidFill>
                <a:prstDash val="solid"/>
                <a:round/>
              </a:ln>
              <a:effectLst/>
            </c:spPr>
          </c:dPt>
          <c:dPt>
            <c:idx val="2"/>
            <c:bubble3D val="0"/>
            <c:spPr>
              <a:solidFill>
                <a:srgbClr val="FF6B86"/>
              </a:solidFill>
              <a:ln w="25400" cap="flat">
                <a:solidFill>
                  <a:srgbClr val="0A0613"/>
                </a:solidFill>
                <a:prstDash val="solid"/>
                <a:round/>
              </a:ln>
              <a:effectLst/>
            </c:spPr>
          </c:dPt>
          <c:dPt>
            <c:idx val="3"/>
            <c:bubble3D val="0"/>
            <c:spPr>
              <a:solidFill>
                <a:srgbClr val="B23A6E"/>
              </a:solidFill>
              <a:ln w="25400" cap="flat">
                <a:solidFill>
                  <a:srgbClr val="0A0613"/>
                </a:solidFill>
                <a:prstDash val="solid"/>
                <a:round/>
              </a:ln>
              <a:effectLst/>
            </c:spPr>
          </c:dPt>
          <c:dPt>
            <c:idx val="4"/>
            <c:bubble3D val="0"/>
            <c:spPr>
              <a:solidFill>
                <a:srgbClr val="7B2BFF"/>
              </a:solidFill>
              <a:ln w="25400" cap="flat">
                <a:solidFill>
                  <a:srgbClr val="0A0613"/>
                </a:solidFill>
                <a:prstDash val="solid"/>
                <a:round/>
              </a:ln>
              <a:effectLst/>
            </c:spPr>
          </c:dPt>
          <c:dPt>
            <c:idx val="5"/>
            <c:bubble3D val="0"/>
            <c:spPr>
              <a:solidFill>
                <a:srgbClr val="4A2A8A"/>
              </a:solidFill>
              <a:ln w="25400" cap="flat">
                <a:solidFill>
                  <a:srgbClr val="0A0613"/>
                </a:solidFill>
                <a:prstDash val="solid"/>
                <a:round/>
              </a:ln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Sheet1!$A$2:$A$7</c:f>
              <c:strCache>
                <c:ptCount val="6"/>
                <c:pt idx="0">
                  <c:v>Ecosystem Growth</c:v>
                </c:pt>
                <c:pt idx="1">
                  <c:v>Community Incentives</c:v>
                </c:pt>
                <c:pt idx="2">
                  <c:v>Treasury</c:v>
                </c:pt>
                <c:pt idx="3">
                  <c:v>Team &amp; Advisors</c:v>
                </c:pt>
                <c:pt idx="4">
                  <c:v>Strategic Partners</c:v>
                </c:pt>
                <c:pt idx="5">
                  <c:v>Liquidity Reserve</c:v>
                </c:pt>
              </c:strCache>
            </c:strRef>
          </c:cat>
          <c:val>
            <c:numRef>
              <c:f>Sheet1!$B$2:$B$7</c:f>
              <c:numCache>
                <c:ptCount val="6"/>
                <c:pt idx="0">
                  <c:v>35</c:v>
                </c:pt>
                <c:pt idx="1">
                  <c:v>20</c:v>
                </c:pt>
                <c:pt idx="2">
                  <c:v>15</c:v>
                </c:pt>
                <c:pt idx="3">
                  <c:v>15</c:v>
                </c:pt>
                <c:pt idx="4">
                  <c:v>10</c:v>
                </c:pt>
                <c:pt idx="5">
                  <c:v>5</c:v>
                </c:pt>
              </c:numCache>
            </c:numRef>
          </c:val>
        </c:ser>
        <c:firstSliceAng val="0"/>
        <c:holeSize val="58"/>
      </c:doughnutChart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1.xml"/><Relationship Id="rId1" Type="http://schemas.openxmlformats.org/officeDocument/2006/relationships/image" Target="../media/image-7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6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98080" y="-2011680"/>
            <a:ext cx="6858000" cy="6858000"/>
          </a:xfrm>
          <a:prstGeom prst="ellipse">
            <a:avLst/>
          </a:prstGeom>
          <a:solidFill>
            <a:srgbClr val="E6103A">
              <a:alpha val="2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286000" y="3200400"/>
            <a:ext cx="5943600" cy="5943600"/>
          </a:xfrm>
          <a:prstGeom prst="ellipse">
            <a:avLst/>
          </a:prstGeom>
          <a:solidFill>
            <a:srgbClr val="7B2BFF">
              <a:alpha val="15000"/>
            </a:srgbClr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640080"/>
            <a:ext cx="640080" cy="64008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371600" y="676656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EEF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OpenHelix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640080" y="233172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400" kern="0" dirty="0">
                <a:solidFill>
                  <a:srgbClr val="FF2E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WEB3 LAUNCH OPERATING SYSTEM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94360" y="2743200"/>
            <a:ext cx="10515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600" b="1" dirty="0">
                <a:solidFill>
                  <a:srgbClr val="F4EEF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One operating layer for launching and</a:t>
            </a:r>
            <a:endParaRPr lang="en-US" sz="46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600" b="1" dirty="0">
                <a:solidFill>
                  <a:srgbClr val="F4EEF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growing Web3 ecosystems.</a:t>
            </a:r>
            <a:endParaRPr lang="en-US" sz="4600" dirty="0"/>
          </a:p>
        </p:txBody>
      </p:sp>
      <p:sp>
        <p:nvSpPr>
          <p:cNvPr id="8" name="Text 5"/>
          <p:cNvSpPr/>
          <p:nvPr/>
        </p:nvSpPr>
        <p:spPr>
          <a:xfrm>
            <a:off x="640080" y="4572000"/>
            <a:ext cx="8686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9AE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Token deployment, governance, treasury oversight, and analytics — unified across BNB Chain and Solana.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640080" y="612648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4EE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opnhelix.xyz</a:t>
            </a:r>
            <a:pPr indent="0" marL="0">
              <a:buNone/>
            </a:pPr>
            <a:r>
              <a:rPr lang="en-US" sz="1300" b="1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    Investor Deck · 2026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5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61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/ ROADMAP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1A132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2026 → 2030, tied to deliverables.</a:t>
            </a:r>
            <a:endParaRPr lang="en-US" sz="31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10881360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6350">
            <a:solidFill>
              <a:srgbClr val="1A1326">
                <a:alpha val="10000"/>
              </a:srgbClr>
            </a:solidFill>
            <a:prstDash val="solid"/>
          </a:ln>
          <a:effectLst>
            <a:outerShdw sx="100000" sy="100000" kx="0" ky="0" algn="bl" rotWithShape="0" blurRad="101600" dist="25400" dir="5400000">
              <a:srgbClr val="1A1326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2084832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6103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2026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2560320" y="2084832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440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platform launch, Token Studio, onboarding, governance foundations.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40080" y="2852928"/>
            <a:ext cx="10881360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6350">
            <a:solidFill>
              <a:srgbClr val="1A1326">
                <a:alpha val="10000"/>
              </a:srgbClr>
            </a:solidFill>
            <a:prstDash val="solid"/>
          </a:ln>
          <a:effectLst>
            <a:outerShdw sx="100000" sy="100000" kx="0" ky="0" algn="bl" rotWithShape="0" blurRad="101600" dist="25400" dir="5400000">
              <a:srgbClr val="1A1326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914400" y="2926080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6103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2027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2560320" y="292608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440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Liquidity tools, developer resources, multi-chain expansion.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640080" y="3694176"/>
            <a:ext cx="10881360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6350">
            <a:solidFill>
              <a:srgbClr val="1A1326">
                <a:alpha val="10000"/>
              </a:srgbClr>
            </a:solidFill>
            <a:prstDash val="solid"/>
          </a:ln>
          <a:effectLst>
            <a:outerShdw sx="100000" sy="100000" kx="0" ky="0" algn="bl" rotWithShape="0" blurRad="101600" dist="25400" dir="5400000">
              <a:srgbClr val="1A1326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914400" y="3767328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6103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2028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2560320" y="3767328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440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Fundraising infrastructure, grants program, governance maturity.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40080" y="4535424"/>
            <a:ext cx="10881360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6350">
            <a:solidFill>
              <a:srgbClr val="1A1326">
                <a:alpha val="10000"/>
              </a:srgbClr>
            </a:solidFill>
            <a:prstDash val="solid"/>
          </a:ln>
          <a:effectLst>
            <a:outerShdw sx="100000" sy="100000" kx="0" ky="0" algn="bl" rotWithShape="0" blurRad="101600" dist="25400" dir="5400000">
              <a:srgbClr val="1A1326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914400" y="4608576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6103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2029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2560320" y="4608576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440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integrations, advanced analytics, strategic partnerships.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640080" y="5376672"/>
            <a:ext cx="10881360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 w="6350">
            <a:solidFill>
              <a:srgbClr val="1A1326">
                <a:alpha val="10000"/>
              </a:srgbClr>
            </a:solidFill>
            <a:prstDash val="solid"/>
          </a:ln>
          <a:effectLst>
            <a:outerShdw sx="100000" sy="100000" kx="0" ky="0" algn="bl" rotWithShape="0" blurRad="101600" dist="25400" dir="5400000">
              <a:srgbClr val="1A1326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914400" y="5449824"/>
            <a:ext cx="1463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E6103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2030</a:t>
            </a: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2560320" y="5449824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440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ecosystem expansion, AI-assisted insights, cross-chain governance.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40080" y="641908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OpenHelix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06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2E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LEADERSHIP</a:t>
            </a:r>
            <a:endParaRPr lang="en-US" sz="1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92840" y="457200"/>
            <a:ext cx="38404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86868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4EEF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Accountability anchored in named ownership.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640080" y="2011680"/>
            <a:ext cx="5285232" cy="1828800"/>
          </a:xfrm>
          <a:prstGeom prst="roundRect">
            <a:avLst>
              <a:gd name="adj" fmla="val 4000"/>
            </a:avLst>
          </a:prstGeom>
          <a:solidFill>
            <a:srgbClr val="171026"/>
          </a:solidFill>
          <a:ln w="6350">
            <a:solidFill>
              <a:srgbClr val="FFFFFF">
                <a:alpha val="12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5000"/>
              </a:srgbClr>
            </a:outerShdw>
          </a:effectLst>
        </p:spPr>
      </p:sp>
      <p:sp>
        <p:nvSpPr>
          <p:cNvPr id="6" name="Shape 3"/>
          <p:cNvSpPr/>
          <p:nvPr/>
        </p:nvSpPr>
        <p:spPr>
          <a:xfrm>
            <a:off x="960120" y="2377440"/>
            <a:ext cx="1097280" cy="1097280"/>
          </a:xfrm>
          <a:prstGeom prst="ellipse">
            <a:avLst/>
          </a:prstGeom>
          <a:solidFill>
            <a:srgbClr val="120B22"/>
          </a:solidFill>
          <a:ln w="19050">
            <a:solidFill>
              <a:srgbClr val="E610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60120" y="2377440"/>
            <a:ext cx="1097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2E57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HT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2286000" y="2377440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4EEF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Hiroshi Takeda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2286000" y="278892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2E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Chief Executive Officer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2286000" y="3127248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9AE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Vision, partnerships, ecosystem strategy.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6172200" y="2011680"/>
            <a:ext cx="5285232" cy="1828800"/>
          </a:xfrm>
          <a:prstGeom prst="roundRect">
            <a:avLst>
              <a:gd name="adj" fmla="val 4000"/>
            </a:avLst>
          </a:prstGeom>
          <a:solidFill>
            <a:srgbClr val="171026"/>
          </a:solidFill>
          <a:ln w="6350">
            <a:solidFill>
              <a:srgbClr val="FFFFFF">
                <a:alpha val="12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5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492240" y="2377440"/>
            <a:ext cx="1097280" cy="1097280"/>
          </a:xfrm>
          <a:prstGeom prst="ellipse">
            <a:avLst/>
          </a:prstGeom>
          <a:solidFill>
            <a:srgbClr val="120B22"/>
          </a:solidFill>
          <a:ln w="19050">
            <a:solidFill>
              <a:srgbClr val="E6103A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92240" y="2377440"/>
            <a:ext cx="1097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2E57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DB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7818120" y="2377440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4EEF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Daniel Brooks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7818120" y="278892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2E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Chief Technology Officer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7818120" y="3127248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9AE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Architecture, infrastructure, security.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640080" y="4114800"/>
            <a:ext cx="5285232" cy="1828800"/>
          </a:xfrm>
          <a:prstGeom prst="roundRect">
            <a:avLst>
              <a:gd name="adj" fmla="val 4000"/>
            </a:avLst>
          </a:prstGeom>
          <a:solidFill>
            <a:srgbClr val="171026"/>
          </a:solidFill>
          <a:ln w="6350">
            <a:solidFill>
              <a:srgbClr val="FFFFFF">
                <a:alpha val="12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5000"/>
              </a:srgbClr>
            </a:outerShdw>
          </a:effectLst>
        </p:spPr>
      </p:sp>
      <p:sp>
        <p:nvSpPr>
          <p:cNvPr id="18" name="Shape 15"/>
          <p:cNvSpPr/>
          <p:nvPr/>
        </p:nvSpPr>
        <p:spPr>
          <a:xfrm>
            <a:off x="960120" y="4480560"/>
            <a:ext cx="1097280" cy="1097280"/>
          </a:xfrm>
          <a:prstGeom prst="ellipse">
            <a:avLst/>
          </a:prstGeom>
          <a:solidFill>
            <a:srgbClr val="120B22"/>
          </a:solidFill>
          <a:ln w="19050">
            <a:solidFill>
              <a:srgbClr val="E6103A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60120" y="4480560"/>
            <a:ext cx="1097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2E57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MR</a:t>
            </a:r>
            <a:endParaRPr lang="en-US" sz="2200" dirty="0"/>
          </a:p>
        </p:txBody>
      </p:sp>
      <p:sp>
        <p:nvSpPr>
          <p:cNvPr id="20" name="Text 17"/>
          <p:cNvSpPr/>
          <p:nvPr/>
        </p:nvSpPr>
        <p:spPr>
          <a:xfrm>
            <a:off x="2286000" y="4480560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4EEF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Michael Reed</a:t>
            </a:r>
            <a:endParaRPr lang="en-US" sz="1900" dirty="0"/>
          </a:p>
        </p:txBody>
      </p:sp>
      <p:sp>
        <p:nvSpPr>
          <p:cNvPr id="21" name="Text 18"/>
          <p:cNvSpPr/>
          <p:nvPr/>
        </p:nvSpPr>
        <p:spPr>
          <a:xfrm>
            <a:off x="2286000" y="489204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2E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Chief Operating Officer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2286000" y="5230368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9AE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Operations, execution, growth initiatives.</a:t>
            </a:r>
            <a:endParaRPr lang="en-US" sz="1250" dirty="0"/>
          </a:p>
        </p:txBody>
      </p:sp>
      <p:sp>
        <p:nvSpPr>
          <p:cNvPr id="23" name="Shape 20"/>
          <p:cNvSpPr/>
          <p:nvPr/>
        </p:nvSpPr>
        <p:spPr>
          <a:xfrm>
            <a:off x="6172200" y="4114800"/>
            <a:ext cx="5285232" cy="1828800"/>
          </a:xfrm>
          <a:prstGeom prst="roundRect">
            <a:avLst>
              <a:gd name="adj" fmla="val 4000"/>
            </a:avLst>
          </a:prstGeom>
          <a:solidFill>
            <a:srgbClr val="171026"/>
          </a:solidFill>
          <a:ln w="6350">
            <a:solidFill>
              <a:srgbClr val="FFFFFF">
                <a:alpha val="12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5000"/>
              </a:srgbClr>
            </a:outerShdw>
          </a:effectLst>
        </p:spPr>
      </p:sp>
      <p:sp>
        <p:nvSpPr>
          <p:cNvPr id="24" name="Shape 21"/>
          <p:cNvSpPr/>
          <p:nvPr/>
        </p:nvSpPr>
        <p:spPr>
          <a:xfrm>
            <a:off x="6492240" y="4480560"/>
            <a:ext cx="1097280" cy="1097280"/>
          </a:xfrm>
          <a:prstGeom prst="ellipse">
            <a:avLst/>
          </a:prstGeom>
          <a:solidFill>
            <a:srgbClr val="120B22"/>
          </a:solidFill>
          <a:ln w="19050">
            <a:solidFill>
              <a:srgbClr val="E6103A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492240" y="4480560"/>
            <a:ext cx="1097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2E57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SB</a:t>
            </a:r>
            <a:endParaRPr lang="en-US" sz="2200" dirty="0"/>
          </a:p>
        </p:txBody>
      </p:sp>
      <p:sp>
        <p:nvSpPr>
          <p:cNvPr id="26" name="Text 23"/>
          <p:cNvSpPr/>
          <p:nvPr/>
        </p:nvSpPr>
        <p:spPr>
          <a:xfrm>
            <a:off x="7818120" y="4480560"/>
            <a:ext cx="3474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4EEF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Sophia Bennett</a:t>
            </a:r>
            <a:endParaRPr lang="en-US" sz="1900" dirty="0"/>
          </a:p>
        </p:txBody>
      </p:sp>
      <p:sp>
        <p:nvSpPr>
          <p:cNvPr id="27" name="Text 24"/>
          <p:cNvSpPr/>
          <p:nvPr/>
        </p:nvSpPr>
        <p:spPr>
          <a:xfrm>
            <a:off x="7818120" y="489204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2E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 of Growth</a:t>
            </a:r>
            <a:endParaRPr lang="en-US" sz="1300" dirty="0"/>
          </a:p>
        </p:txBody>
      </p:sp>
      <p:sp>
        <p:nvSpPr>
          <p:cNvPr id="28" name="Text 25"/>
          <p:cNvSpPr/>
          <p:nvPr/>
        </p:nvSpPr>
        <p:spPr>
          <a:xfrm>
            <a:off x="7818120" y="5230368"/>
            <a:ext cx="3474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B9AE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Ecosystem expansion, partnerships, community.</a:t>
            </a:r>
            <a:endParaRPr lang="en-US" sz="1250" dirty="0"/>
          </a:p>
        </p:txBody>
      </p:sp>
      <p:sp>
        <p:nvSpPr>
          <p:cNvPr id="29" name="Text 26"/>
          <p:cNvSpPr/>
          <p:nvPr/>
        </p:nvSpPr>
        <p:spPr>
          <a:xfrm>
            <a:off x="640080" y="641908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OpenHelix</a:t>
            </a:r>
            <a:endParaRPr lang="en-US" sz="900" dirty="0"/>
          </a:p>
        </p:txBody>
      </p:sp>
      <p:sp>
        <p:nvSpPr>
          <p:cNvPr id="30" name="Text 27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06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2286000"/>
            <a:ext cx="7315200" cy="7315200"/>
          </a:xfrm>
          <a:prstGeom prst="ellipse">
            <a:avLst/>
          </a:prstGeom>
          <a:solidFill>
            <a:srgbClr val="E6103A">
              <a:alpha val="20000"/>
            </a:srgbClr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777240"/>
            <a:ext cx="685800" cy="6858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94360" y="2103120"/>
            <a:ext cx="105156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4200" b="1" dirty="0">
                <a:solidFill>
                  <a:srgbClr val="F4EEF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Build trusted blockchain</a:t>
            </a:r>
            <a:endParaRPr lang="en-US" sz="42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4200" b="1" dirty="0">
                <a:solidFill>
                  <a:srgbClr val="F4EEF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projects — without the chaos.</a:t>
            </a:r>
            <a:endParaRPr lang="en-US" sz="4200" dirty="0"/>
          </a:p>
        </p:txBody>
      </p:sp>
      <p:sp>
        <p:nvSpPr>
          <p:cNvPr id="5" name="Text 2"/>
          <p:cNvSpPr/>
          <p:nvPr/>
        </p:nvSpPr>
        <p:spPr>
          <a:xfrm>
            <a:off x="640080" y="3977640"/>
            <a:ext cx="9144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B9AE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tokens, add liquidity, and grow your ecosystem on BNB Chain &amp; Solana — from one dashboard.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640080" y="4937760"/>
            <a:ext cx="5486400" cy="1005840"/>
          </a:xfrm>
          <a:prstGeom prst="roundRect">
            <a:avLst>
              <a:gd name="adj" fmla="val 7273"/>
            </a:avLst>
          </a:prstGeom>
          <a:solidFill>
            <a:srgbClr val="120B22"/>
          </a:solidFill>
          <a:ln w="635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914400" y="5074920"/>
            <a:ext cx="5029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Website   </a:t>
            </a:r>
            <a:pPr indent="0" marL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4EE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opnhelix.xyz
</a:t>
            </a:r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Telegram   </a:t>
            </a:r>
            <a:pPr indent="0" marL="0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F4EE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t.me/openhelix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5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61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/ THE PROBLEM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881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32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Fragmented tooling slows projects and erodes trust.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3474720" cy="329184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6350">
            <a:solidFill>
              <a:srgbClr val="1A1326">
                <a:alpha val="10000"/>
              </a:srgbClr>
            </a:solidFill>
            <a:prstDash val="solid"/>
          </a:ln>
          <a:effectLst>
            <a:outerShdw sx="100000" sy="100000" kx="0" ky="0" algn="bl" rotWithShape="0" blurRad="101600" dist="25400" dir="5400000">
              <a:srgbClr val="1A1326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60120" y="251460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6103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01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960120" y="3291840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32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Scattered across tools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60120" y="3931920"/>
            <a:ext cx="28803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5550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Token creation, liquidity, governance, treasury, and reporting live in separate products that don't talk to each other.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4361688" y="2194560"/>
            <a:ext cx="3474720" cy="329184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6350">
            <a:solidFill>
              <a:srgbClr val="1A1326">
                <a:alpha val="10000"/>
              </a:srgbClr>
            </a:solidFill>
            <a:prstDash val="solid"/>
          </a:ln>
          <a:effectLst>
            <a:outerShdw sx="100000" sy="100000" kx="0" ky="0" algn="bl" rotWithShape="0" blurRad="101600" dist="25400" dir="5400000">
              <a:srgbClr val="1A1326">
                <a:alpha val="1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681728" y="251460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6103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02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4681728" y="3291840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32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Higher operational risk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681728" y="3931920"/>
            <a:ext cx="28803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5550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Disconnected systems multiply points of failure and make a project's execution hard to audit or verify.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8083296" y="2194560"/>
            <a:ext cx="3474720" cy="3291840"/>
          </a:xfrm>
          <a:prstGeom prst="roundRect">
            <a:avLst>
              <a:gd name="adj" fmla="val 2222"/>
            </a:avLst>
          </a:prstGeom>
          <a:solidFill>
            <a:srgbClr val="FFFFFF"/>
          </a:solidFill>
          <a:ln w="6350">
            <a:solidFill>
              <a:srgbClr val="1A1326">
                <a:alpha val="10000"/>
              </a:srgbClr>
            </a:solidFill>
            <a:prstDash val="solid"/>
          </a:ln>
          <a:effectLst>
            <a:outerShdw sx="100000" sy="100000" kx="0" ky="0" algn="bl" rotWithShape="0" blurRad="101600" dist="25400" dir="5400000">
              <a:srgbClr val="1A1326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403336" y="2514600"/>
            <a:ext cx="1828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E6103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03</a:t>
            </a:r>
            <a:endParaRPr lang="en-US" sz="4000" dirty="0"/>
          </a:p>
        </p:txBody>
      </p:sp>
      <p:sp>
        <p:nvSpPr>
          <p:cNvPr id="14" name="Text 12"/>
          <p:cNvSpPr/>
          <p:nvPr/>
        </p:nvSpPr>
        <p:spPr>
          <a:xfrm>
            <a:off x="8403336" y="3291840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A132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Trust is hard to earn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403336" y="3931920"/>
            <a:ext cx="28803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50" dirty="0">
                <a:solidFill>
                  <a:srgbClr val="5550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Founders and communities can't easily see one coherent, accountable picture — so confidence suffers.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640080" y="641908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OpenHelix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6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2E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THE SOLUTION</a:t>
            </a:r>
            <a:endParaRPr lang="en-US" sz="1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92840" y="457200"/>
            <a:ext cx="38404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868680"/>
            <a:ext cx="10881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300" b="1" dirty="0">
                <a:solidFill>
                  <a:srgbClr val="F4EEF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One unified launch &amp; growth platform.</a:t>
            </a:r>
            <a:endParaRPr lang="en-US" sz="3300" dirty="0"/>
          </a:p>
        </p:txBody>
      </p:sp>
      <p:sp>
        <p:nvSpPr>
          <p:cNvPr id="5" name="Text 2"/>
          <p:cNvSpPr/>
          <p:nvPr/>
        </p:nvSpPr>
        <p:spPr>
          <a:xfrm>
            <a:off x="640080" y="1783080"/>
            <a:ext cx="10332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B9AE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OpenHelix brings token deployment, proposal workflows, treasury controls, and analytics into a single operating layer — so teams launch faster while staying auditable and governance-first.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640080" y="3108960"/>
            <a:ext cx="2560320" cy="2377440"/>
          </a:xfrm>
          <a:prstGeom prst="roundRect">
            <a:avLst>
              <a:gd name="adj" fmla="val 3077"/>
            </a:avLst>
          </a:prstGeom>
          <a:solidFill>
            <a:srgbClr val="171026"/>
          </a:solidFill>
          <a:ln w="6350">
            <a:solidFill>
              <a:srgbClr val="FFFFFF">
                <a:alpha val="12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5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896112" y="3611880"/>
            <a:ext cx="2103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100" b="1" dirty="0">
                <a:solidFill>
                  <a:srgbClr val="FF2E57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Unified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896112" y="470916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150" kern="0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 OPERATIONS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3429000" y="3108960"/>
            <a:ext cx="2560320" cy="2377440"/>
          </a:xfrm>
          <a:prstGeom prst="roundRect">
            <a:avLst>
              <a:gd name="adj" fmla="val 3077"/>
            </a:avLst>
          </a:prstGeom>
          <a:solidFill>
            <a:srgbClr val="171026"/>
          </a:solidFill>
          <a:ln w="6350">
            <a:solidFill>
              <a:srgbClr val="FFFFFF">
                <a:alpha val="12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5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3685032" y="3611880"/>
            <a:ext cx="2103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100" b="1" dirty="0">
                <a:solidFill>
                  <a:srgbClr val="FF2E57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Governance-first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3685032" y="470916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150" kern="0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MODEL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217920" y="3108960"/>
            <a:ext cx="2560320" cy="2377440"/>
          </a:xfrm>
          <a:prstGeom prst="roundRect">
            <a:avLst>
              <a:gd name="adj" fmla="val 3077"/>
            </a:avLst>
          </a:prstGeom>
          <a:solidFill>
            <a:srgbClr val="171026"/>
          </a:solidFill>
          <a:ln w="6350">
            <a:solidFill>
              <a:srgbClr val="FFFFFF">
                <a:alpha val="12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5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6473952" y="3611880"/>
            <a:ext cx="2103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100" b="1" dirty="0">
                <a:solidFill>
                  <a:srgbClr val="FF2E57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Auditable</a:t>
            </a:r>
            <a:endParaRPr lang="en-US" sz="2100" dirty="0"/>
          </a:p>
        </p:txBody>
      </p:sp>
      <p:sp>
        <p:nvSpPr>
          <p:cNvPr id="14" name="Text 11"/>
          <p:cNvSpPr/>
          <p:nvPr/>
        </p:nvSpPr>
        <p:spPr>
          <a:xfrm>
            <a:off x="6473952" y="470916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150" kern="0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TREASURY VISIBILITY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9006840" y="3108960"/>
            <a:ext cx="2560320" cy="2377440"/>
          </a:xfrm>
          <a:prstGeom prst="roundRect">
            <a:avLst>
              <a:gd name="adj" fmla="val 3077"/>
            </a:avLst>
          </a:prstGeom>
          <a:solidFill>
            <a:srgbClr val="171026"/>
          </a:solidFill>
          <a:ln w="6350">
            <a:solidFill>
              <a:srgbClr val="FFFFFF">
                <a:alpha val="12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5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9262872" y="3611880"/>
            <a:ext cx="2103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100" b="1" dirty="0">
                <a:solidFill>
                  <a:srgbClr val="FF2E57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Modular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9262872" y="470916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150" kern="0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SCALABLE ARCHITECTURE</a:t>
            </a:r>
            <a:endParaRPr lang="en-US" sz="1150" dirty="0"/>
          </a:p>
        </p:txBody>
      </p:sp>
      <p:sp>
        <p:nvSpPr>
          <p:cNvPr id="18" name="Text 15"/>
          <p:cNvSpPr/>
          <p:nvPr/>
        </p:nvSpPr>
        <p:spPr>
          <a:xfrm>
            <a:off x="640080" y="641908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OpenHelix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5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61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PRODUCT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8813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A132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Four hubs, one coherent system.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5285232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6350">
            <a:solidFill>
              <a:srgbClr val="1A1326">
                <a:alpha val="10000"/>
              </a:srgbClr>
            </a:solidFill>
            <a:prstDash val="solid"/>
          </a:ln>
          <a:effectLst>
            <a:outerShdw sx="100000" sy="100000" kx="0" ky="0" algn="bl" rotWithShape="0" blurRad="101600" dist="25400" dir="5400000">
              <a:srgbClr val="1A1326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32688" y="2295144"/>
            <a:ext cx="868680" cy="868680"/>
          </a:xfrm>
          <a:prstGeom prst="roundRect">
            <a:avLst>
              <a:gd name="adj" fmla="val 14737"/>
            </a:avLst>
          </a:prstGeom>
          <a:solidFill>
            <a:srgbClr val="E6103A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2144" y="2514600"/>
            <a:ext cx="429768" cy="42976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057400" y="2295144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A132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Token Studio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2057400" y="2770632"/>
            <a:ext cx="3703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5550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Digital asset deployment, supply setup, configuration, and launch prep.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172200" y="1965960"/>
            <a:ext cx="5285232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6350">
            <a:solidFill>
              <a:srgbClr val="1A1326">
                <a:alpha val="10000"/>
              </a:srgbClr>
            </a:solidFill>
            <a:prstDash val="solid"/>
          </a:ln>
          <a:effectLst>
            <a:outerShdw sx="100000" sy="100000" kx="0" ky="0" algn="bl" rotWithShape="0" blurRad="101600" dist="25400" dir="5400000">
              <a:srgbClr val="1A1326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64808" y="2295144"/>
            <a:ext cx="868680" cy="868680"/>
          </a:xfrm>
          <a:prstGeom prst="roundRect">
            <a:avLst>
              <a:gd name="adj" fmla="val 14737"/>
            </a:avLst>
          </a:prstGeom>
          <a:solidFill>
            <a:srgbClr val="E6103A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4264" y="2514600"/>
            <a:ext cx="429768" cy="42976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589520" y="2295144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A132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Governance Hub</a:t>
            </a:r>
            <a:endParaRPr lang="en-US" sz="1900" dirty="0"/>
          </a:p>
        </p:txBody>
      </p:sp>
      <p:sp>
        <p:nvSpPr>
          <p:cNvPr id="13" name="Text 9"/>
          <p:cNvSpPr/>
          <p:nvPr/>
        </p:nvSpPr>
        <p:spPr>
          <a:xfrm>
            <a:off x="7589520" y="2770632"/>
            <a:ext cx="3703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5550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Proposal management, voting, discussion, and structured decisions.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640080" y="4114800"/>
            <a:ext cx="5285232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6350">
            <a:solidFill>
              <a:srgbClr val="1A1326">
                <a:alpha val="10000"/>
              </a:srgbClr>
            </a:solidFill>
            <a:prstDash val="solid"/>
          </a:ln>
          <a:effectLst>
            <a:outerShdw sx="100000" sy="100000" kx="0" ky="0" algn="bl" rotWithShape="0" blurRad="101600" dist="25400" dir="5400000">
              <a:srgbClr val="1A1326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32688" y="4443984"/>
            <a:ext cx="868680" cy="868680"/>
          </a:xfrm>
          <a:prstGeom prst="roundRect">
            <a:avLst>
              <a:gd name="adj" fmla="val 14737"/>
            </a:avLst>
          </a:prstGeom>
          <a:solidFill>
            <a:srgbClr val="E6103A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144" y="4663440"/>
            <a:ext cx="429768" cy="42976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2057400" y="4443984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A132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Treasury Hub</a:t>
            </a:r>
            <a:endParaRPr lang="en-US" sz="1900" dirty="0"/>
          </a:p>
        </p:txBody>
      </p:sp>
      <p:sp>
        <p:nvSpPr>
          <p:cNvPr id="18" name="Text 13"/>
          <p:cNvSpPr/>
          <p:nvPr/>
        </p:nvSpPr>
        <p:spPr>
          <a:xfrm>
            <a:off x="2057400" y="4919472"/>
            <a:ext cx="3703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5550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Oversight, controlled allocation, reserve tracking, and reporting.</a:t>
            </a:r>
            <a:endParaRPr lang="en-US" sz="1300" dirty="0"/>
          </a:p>
        </p:txBody>
      </p:sp>
      <p:sp>
        <p:nvSpPr>
          <p:cNvPr id="19" name="Shape 14"/>
          <p:cNvSpPr/>
          <p:nvPr/>
        </p:nvSpPr>
        <p:spPr>
          <a:xfrm>
            <a:off x="6172200" y="4114800"/>
            <a:ext cx="5285232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6350">
            <a:solidFill>
              <a:srgbClr val="1A1326">
                <a:alpha val="10000"/>
              </a:srgbClr>
            </a:solidFill>
            <a:prstDash val="solid"/>
          </a:ln>
          <a:effectLst>
            <a:outerShdw sx="100000" sy="100000" kx="0" ky="0" algn="bl" rotWithShape="0" blurRad="101600" dist="25400" dir="5400000">
              <a:srgbClr val="1A1326">
                <a:alpha val="1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64808" y="4443984"/>
            <a:ext cx="868680" cy="868680"/>
          </a:xfrm>
          <a:prstGeom prst="roundRect">
            <a:avLst>
              <a:gd name="adj" fmla="val 14737"/>
            </a:avLst>
          </a:prstGeom>
          <a:solidFill>
            <a:srgbClr val="E6103A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4264" y="4663440"/>
            <a:ext cx="429768" cy="42976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589520" y="4443984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1A132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Analytics Hub</a:t>
            </a:r>
            <a:endParaRPr lang="en-US" sz="1900" dirty="0"/>
          </a:p>
        </p:txBody>
      </p:sp>
      <p:sp>
        <p:nvSpPr>
          <p:cNvPr id="23" name="Text 17"/>
          <p:cNvSpPr/>
          <p:nvPr/>
        </p:nvSpPr>
        <p:spPr>
          <a:xfrm>
            <a:off x="7589520" y="4919472"/>
            <a:ext cx="37033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5550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Ecosystem intelligence, performance visibility, and decision support.</a:t>
            </a:r>
            <a:endParaRPr lang="en-US" sz="1300" dirty="0"/>
          </a:p>
        </p:txBody>
      </p:sp>
      <p:sp>
        <p:nvSpPr>
          <p:cNvPr id="24" name="Text 18"/>
          <p:cNvSpPr/>
          <p:nvPr/>
        </p:nvSpPr>
        <p:spPr>
          <a:xfrm>
            <a:off x="640080" y="641908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OpenHelix</a:t>
            </a:r>
            <a:endParaRPr lang="en-US" sz="900" dirty="0"/>
          </a:p>
        </p:txBody>
      </p:sp>
      <p:sp>
        <p:nvSpPr>
          <p:cNvPr id="25" name="Text 19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6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2E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HOW IT WORKS</a:t>
            </a:r>
            <a:endParaRPr lang="en-US" sz="1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92840" y="457200"/>
            <a:ext cx="38404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86868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4EEF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Connect through the Portal. Route into modules.</a:t>
            </a:r>
            <a:endParaRPr lang="en-US" sz="3000" dirty="0"/>
          </a:p>
        </p:txBody>
      </p:sp>
      <p:sp>
        <p:nvSpPr>
          <p:cNvPr id="5" name="Shape 2"/>
          <p:cNvSpPr/>
          <p:nvPr/>
        </p:nvSpPr>
        <p:spPr>
          <a:xfrm>
            <a:off x="640080" y="2286000"/>
            <a:ext cx="3017520" cy="2926080"/>
          </a:xfrm>
          <a:prstGeom prst="roundRect">
            <a:avLst>
              <a:gd name="adj" fmla="val 2500"/>
            </a:avLst>
          </a:prstGeom>
          <a:solidFill>
            <a:srgbClr val="E6103A"/>
          </a:solidFill>
          <a:ln w="6350">
            <a:solidFill>
              <a:srgbClr val="FFFFFF">
                <a:alpha val="12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5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914400" y="2743200"/>
            <a:ext cx="2468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OpenHelix Portal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914400" y="3566160"/>
            <a:ext cx="24688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FFE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primary operating surface where teams access every workflow.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3703320" y="338328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FF2E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4000" dirty="0"/>
          </a:p>
        </p:txBody>
      </p:sp>
      <p:sp>
        <p:nvSpPr>
          <p:cNvPr id="9" name="Shape 6"/>
          <p:cNvSpPr/>
          <p:nvPr/>
        </p:nvSpPr>
        <p:spPr>
          <a:xfrm>
            <a:off x="4526280" y="2286000"/>
            <a:ext cx="3429000" cy="1325880"/>
          </a:xfrm>
          <a:prstGeom prst="roundRect">
            <a:avLst>
              <a:gd name="adj" fmla="val 5517"/>
            </a:avLst>
          </a:prstGeom>
          <a:solidFill>
            <a:srgbClr val="171026"/>
          </a:solidFill>
          <a:ln w="6350">
            <a:solidFill>
              <a:srgbClr val="FFFFFF">
                <a:alpha val="12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5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4800600" y="251460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EEF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Token Studio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800600" y="2999232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B9AE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 &amp; configure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8183880" y="2286000"/>
            <a:ext cx="3429000" cy="1325880"/>
          </a:xfrm>
          <a:prstGeom prst="roundRect">
            <a:avLst>
              <a:gd name="adj" fmla="val 5517"/>
            </a:avLst>
          </a:prstGeom>
          <a:solidFill>
            <a:srgbClr val="171026"/>
          </a:solidFill>
          <a:ln w="6350">
            <a:solidFill>
              <a:srgbClr val="FFFFFF">
                <a:alpha val="12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5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8458200" y="251460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EEF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Governance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8458200" y="2999232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B9AE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Propose &amp; vote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4526280" y="3794760"/>
            <a:ext cx="3429000" cy="1325880"/>
          </a:xfrm>
          <a:prstGeom prst="roundRect">
            <a:avLst>
              <a:gd name="adj" fmla="val 5517"/>
            </a:avLst>
          </a:prstGeom>
          <a:solidFill>
            <a:srgbClr val="171026"/>
          </a:solidFill>
          <a:ln w="6350">
            <a:solidFill>
              <a:srgbClr val="FFFFFF">
                <a:alpha val="12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5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4800600" y="402336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EEF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Treasury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4800600" y="4507992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B9AE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Allocate &amp; report</a:t>
            </a:r>
            <a:endParaRPr lang="en-US" sz="1250" dirty="0"/>
          </a:p>
        </p:txBody>
      </p:sp>
      <p:sp>
        <p:nvSpPr>
          <p:cNvPr id="18" name="Shape 15"/>
          <p:cNvSpPr/>
          <p:nvPr/>
        </p:nvSpPr>
        <p:spPr>
          <a:xfrm>
            <a:off x="8183880" y="3794760"/>
            <a:ext cx="3429000" cy="1325880"/>
          </a:xfrm>
          <a:prstGeom prst="roundRect">
            <a:avLst>
              <a:gd name="adj" fmla="val 5517"/>
            </a:avLst>
          </a:prstGeom>
          <a:solidFill>
            <a:srgbClr val="171026"/>
          </a:solidFill>
          <a:ln w="6350">
            <a:solidFill>
              <a:srgbClr val="FFFFFF">
                <a:alpha val="12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000000">
                <a:alpha val="35000"/>
              </a:srgbClr>
            </a:outerShdw>
          </a:effectLst>
        </p:spPr>
      </p:sp>
      <p:sp>
        <p:nvSpPr>
          <p:cNvPr id="19" name="Text 16"/>
          <p:cNvSpPr/>
          <p:nvPr/>
        </p:nvSpPr>
        <p:spPr>
          <a:xfrm>
            <a:off x="8458200" y="402336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EEF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Analytics</a:t>
            </a:r>
            <a:endParaRPr lang="en-US" sz="1700" dirty="0"/>
          </a:p>
        </p:txBody>
      </p:sp>
      <p:sp>
        <p:nvSpPr>
          <p:cNvPr id="20" name="Text 17"/>
          <p:cNvSpPr/>
          <p:nvPr/>
        </p:nvSpPr>
        <p:spPr>
          <a:xfrm>
            <a:off x="8458200" y="4507992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B9AE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Measure &amp; decide</a:t>
            </a:r>
            <a:endParaRPr lang="en-US" sz="1250" dirty="0"/>
          </a:p>
        </p:txBody>
      </p:sp>
      <p:sp>
        <p:nvSpPr>
          <p:cNvPr id="21" name="Text 18"/>
          <p:cNvSpPr/>
          <p:nvPr/>
        </p:nvSpPr>
        <p:spPr>
          <a:xfrm>
            <a:off x="640080" y="641908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OpenHelix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5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61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MARKET OPPORTUNITY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972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32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Launch demand rises with every tokenized community.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2468880"/>
            <a:ext cx="3474720" cy="3017520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 w="6350">
            <a:solidFill>
              <a:srgbClr val="1A1326">
                <a:alpha val="10000"/>
              </a:srgbClr>
            </a:solidFill>
            <a:prstDash val="solid"/>
          </a:ln>
          <a:effectLst>
            <a:outerShdw sx="100000" sy="100000" kx="0" ky="0" algn="bl" rotWithShape="0" blurRad="101600" dist="25400" dir="5400000">
              <a:srgbClr val="1A1326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60120" y="2788920"/>
            <a:ext cx="777240" cy="777240"/>
          </a:xfrm>
          <a:prstGeom prst="ellipse">
            <a:avLst/>
          </a:prstGeom>
          <a:solidFill>
            <a:srgbClr val="FBE4E9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1288" y="2990088"/>
            <a:ext cx="384048" cy="38404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60120" y="370332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A132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Founders &amp; startups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960120" y="4206240"/>
            <a:ext cx="29260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5550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 launch execution without hiring contract engineers for every step.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4361688" y="2468880"/>
            <a:ext cx="3474720" cy="3017520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 w="6350">
            <a:solidFill>
              <a:srgbClr val="1A1326">
                <a:alpha val="10000"/>
              </a:srgbClr>
            </a:solidFill>
            <a:prstDash val="solid"/>
          </a:ln>
          <a:effectLst>
            <a:outerShdw sx="100000" sy="100000" kx="0" ky="0" algn="bl" rotWithShape="0" blurRad="101600" dist="25400" dir="5400000">
              <a:srgbClr val="1A1326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681728" y="2788920"/>
            <a:ext cx="777240" cy="777240"/>
          </a:xfrm>
          <a:prstGeom prst="ellipse">
            <a:avLst/>
          </a:prstGeom>
          <a:solidFill>
            <a:srgbClr val="FBE4E9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2896" y="2990088"/>
            <a:ext cx="384048" cy="38404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681728" y="370332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A132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DAOs &amp; communities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4681728" y="4206240"/>
            <a:ext cx="29260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5550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Transparent proposals, treasury oversight, and public accountability.</a:t>
            </a:r>
            <a:endParaRPr lang="en-US" sz="1300" dirty="0"/>
          </a:p>
        </p:txBody>
      </p:sp>
      <p:sp>
        <p:nvSpPr>
          <p:cNvPr id="14" name="Shape 10"/>
          <p:cNvSpPr/>
          <p:nvPr/>
        </p:nvSpPr>
        <p:spPr>
          <a:xfrm>
            <a:off x="8083296" y="2468880"/>
            <a:ext cx="3474720" cy="3017520"/>
          </a:xfrm>
          <a:prstGeom prst="roundRect">
            <a:avLst>
              <a:gd name="adj" fmla="val 2424"/>
            </a:avLst>
          </a:prstGeom>
          <a:solidFill>
            <a:srgbClr val="FFFFFF"/>
          </a:solidFill>
          <a:ln w="6350">
            <a:solidFill>
              <a:srgbClr val="1A1326">
                <a:alpha val="10000"/>
              </a:srgbClr>
            </a:solidFill>
            <a:prstDash val="solid"/>
          </a:ln>
          <a:effectLst>
            <a:outerShdw sx="100000" sy="100000" kx="0" ky="0" algn="bl" rotWithShape="0" blurRad="101600" dist="25400" dir="5400000">
              <a:srgbClr val="1A1326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403336" y="2788920"/>
            <a:ext cx="777240" cy="777240"/>
          </a:xfrm>
          <a:prstGeom prst="ellipse">
            <a:avLst/>
          </a:prstGeom>
          <a:solidFill>
            <a:srgbClr val="FBE4E9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4504" y="2990088"/>
            <a:ext cx="384048" cy="38404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403336" y="370332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A132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Ecosystem teams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8403336" y="4206240"/>
            <a:ext cx="29260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5550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layer to coordinate growth, grants, governance, and reporting.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640080" y="641908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OpenHelix</a:t>
            </a:r>
            <a:endParaRPr lang="en-US" sz="900" dirty="0"/>
          </a:p>
        </p:txBody>
      </p:sp>
      <p:sp>
        <p:nvSpPr>
          <p:cNvPr id="20" name="Text 15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6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2E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TOKENOMICS</a:t>
            </a:r>
            <a:endParaRPr lang="en-US" sz="1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92840" y="457200"/>
            <a:ext cx="38404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86868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F4EEF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PHELIX — built for governance, incentives &amp; participation.</a:t>
            </a:r>
            <a:endParaRPr lang="en-US" sz="2700" dirty="0"/>
          </a:p>
        </p:txBody>
      </p:sp>
      <p:sp>
        <p:nvSpPr>
          <p:cNvPr id="5" name="Text 2"/>
          <p:cNvSpPr/>
          <p:nvPr/>
        </p:nvSpPr>
        <p:spPr>
          <a:xfrm>
            <a:off x="640080" y="1783080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3000" b="1" dirty="0">
                <a:solidFill>
                  <a:srgbClr val="FF2E57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3B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640080" y="2432304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SUPPLY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2926080" y="1783080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3000" b="1" dirty="0">
                <a:solidFill>
                  <a:srgbClr val="FF2E57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6</a:t>
            </a:r>
            <a:endParaRPr lang="en-US" sz="3000" dirty="0"/>
          </a:p>
        </p:txBody>
      </p:sp>
      <p:sp>
        <p:nvSpPr>
          <p:cNvPr id="8" name="Text 5"/>
          <p:cNvSpPr/>
          <p:nvPr/>
        </p:nvSpPr>
        <p:spPr>
          <a:xfrm>
            <a:off x="2926080" y="2432304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ALLOCATION POOLS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5212080" y="1783080"/>
            <a:ext cx="2148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indent="0" marL="0">
              <a:buNone/>
            </a:pPr>
            <a:r>
              <a:rPr lang="en-US" sz="1900" b="1" dirty="0">
                <a:solidFill>
                  <a:srgbClr val="FF2E57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BNB + SOL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5212080" y="2432304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150" kern="0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DUAL-CHAIN</a:t>
            </a:r>
            <a:endParaRPr lang="en-US" sz="1050" dirty="0"/>
          </a:p>
        </p:txBody>
      </p:sp>
      <p:graphicFrame>
        <p:nvGraphicFramePr>
          <p:cNvPr id="11" name="Chart 0" descr=""/>
          <p:cNvGraphicFramePr/>
          <p:nvPr/>
        </p:nvGraphicFramePr>
        <p:xfrm>
          <a:off x="7040880" y="1828800"/>
          <a:ext cx="475488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2" name="Text 8"/>
          <p:cNvSpPr/>
          <p:nvPr/>
        </p:nvSpPr>
        <p:spPr>
          <a:xfrm>
            <a:off x="8503920" y="370332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4EEF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PHELIX</a:t>
            </a:r>
            <a:endParaRPr lang="en-US" sz="2000" dirty="0"/>
          </a:p>
        </p:txBody>
      </p:sp>
      <p:sp>
        <p:nvSpPr>
          <p:cNvPr id="13" name="Shape 9"/>
          <p:cNvSpPr/>
          <p:nvPr/>
        </p:nvSpPr>
        <p:spPr>
          <a:xfrm>
            <a:off x="640080" y="3118104"/>
            <a:ext cx="146304" cy="146304"/>
          </a:xfrm>
          <a:prstGeom prst="ellipse">
            <a:avLst/>
          </a:prstGeom>
          <a:solidFill>
            <a:srgbClr val="E6103A"/>
          </a:solidFill>
          <a:ln/>
        </p:spPr>
      </p:sp>
      <p:sp>
        <p:nvSpPr>
          <p:cNvPr id="14" name="Text 10"/>
          <p:cNvSpPr/>
          <p:nvPr/>
        </p:nvSpPr>
        <p:spPr>
          <a:xfrm>
            <a:off x="896112" y="3026664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4EE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Ecosystem Growth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5486400" y="3026664"/>
            <a:ext cx="822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2E57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35%</a:t>
            </a:r>
            <a:endParaRPr lang="en-US" sz="1400" dirty="0"/>
          </a:p>
        </p:txBody>
      </p:sp>
      <p:sp>
        <p:nvSpPr>
          <p:cNvPr id="16" name="Shape 12"/>
          <p:cNvSpPr/>
          <p:nvPr/>
        </p:nvSpPr>
        <p:spPr>
          <a:xfrm>
            <a:off x="640080" y="3630168"/>
            <a:ext cx="146304" cy="146304"/>
          </a:xfrm>
          <a:prstGeom prst="ellipse">
            <a:avLst/>
          </a:prstGeom>
          <a:solidFill>
            <a:srgbClr val="FF2E57"/>
          </a:solidFill>
          <a:ln/>
        </p:spPr>
      </p:sp>
      <p:sp>
        <p:nvSpPr>
          <p:cNvPr id="17" name="Text 13"/>
          <p:cNvSpPr/>
          <p:nvPr/>
        </p:nvSpPr>
        <p:spPr>
          <a:xfrm>
            <a:off x="896112" y="3538728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4EE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Community Incentives</a:t>
            </a:r>
            <a:endParaRPr lang="en-US" sz="1300" dirty="0"/>
          </a:p>
        </p:txBody>
      </p:sp>
      <p:sp>
        <p:nvSpPr>
          <p:cNvPr id="18" name="Text 14"/>
          <p:cNvSpPr/>
          <p:nvPr/>
        </p:nvSpPr>
        <p:spPr>
          <a:xfrm>
            <a:off x="5486400" y="3538728"/>
            <a:ext cx="822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2E57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20%</a:t>
            </a:r>
            <a:endParaRPr lang="en-US" sz="1400" dirty="0"/>
          </a:p>
        </p:txBody>
      </p:sp>
      <p:sp>
        <p:nvSpPr>
          <p:cNvPr id="19" name="Shape 15"/>
          <p:cNvSpPr/>
          <p:nvPr/>
        </p:nvSpPr>
        <p:spPr>
          <a:xfrm>
            <a:off x="640080" y="4142232"/>
            <a:ext cx="146304" cy="146304"/>
          </a:xfrm>
          <a:prstGeom prst="ellipse">
            <a:avLst/>
          </a:prstGeom>
          <a:solidFill>
            <a:srgbClr val="FF6B86"/>
          </a:solidFill>
          <a:ln/>
        </p:spPr>
      </p:sp>
      <p:sp>
        <p:nvSpPr>
          <p:cNvPr id="20" name="Text 16"/>
          <p:cNvSpPr/>
          <p:nvPr/>
        </p:nvSpPr>
        <p:spPr>
          <a:xfrm>
            <a:off x="896112" y="4050792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4EE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Treasury</a:t>
            </a:r>
            <a:endParaRPr lang="en-US" sz="1300" dirty="0"/>
          </a:p>
        </p:txBody>
      </p:sp>
      <p:sp>
        <p:nvSpPr>
          <p:cNvPr id="21" name="Text 17"/>
          <p:cNvSpPr/>
          <p:nvPr/>
        </p:nvSpPr>
        <p:spPr>
          <a:xfrm>
            <a:off x="5486400" y="4050792"/>
            <a:ext cx="822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2E57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15%</a:t>
            </a:r>
            <a:endParaRPr lang="en-US" sz="1400" dirty="0"/>
          </a:p>
        </p:txBody>
      </p:sp>
      <p:sp>
        <p:nvSpPr>
          <p:cNvPr id="22" name="Shape 18"/>
          <p:cNvSpPr/>
          <p:nvPr/>
        </p:nvSpPr>
        <p:spPr>
          <a:xfrm>
            <a:off x="640080" y="4654296"/>
            <a:ext cx="146304" cy="146304"/>
          </a:xfrm>
          <a:prstGeom prst="ellipse">
            <a:avLst/>
          </a:prstGeom>
          <a:solidFill>
            <a:srgbClr val="B23A6E"/>
          </a:solidFill>
          <a:ln/>
        </p:spPr>
      </p:sp>
      <p:sp>
        <p:nvSpPr>
          <p:cNvPr id="23" name="Text 19"/>
          <p:cNvSpPr/>
          <p:nvPr/>
        </p:nvSpPr>
        <p:spPr>
          <a:xfrm>
            <a:off x="896112" y="4562856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4EE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&amp; Advisors</a:t>
            </a:r>
            <a:endParaRPr lang="en-US" sz="1300" dirty="0"/>
          </a:p>
        </p:txBody>
      </p:sp>
      <p:sp>
        <p:nvSpPr>
          <p:cNvPr id="24" name="Text 20"/>
          <p:cNvSpPr/>
          <p:nvPr/>
        </p:nvSpPr>
        <p:spPr>
          <a:xfrm>
            <a:off x="5486400" y="4562856"/>
            <a:ext cx="822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2E57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15%</a:t>
            </a:r>
            <a:endParaRPr lang="en-US" sz="1400" dirty="0"/>
          </a:p>
        </p:txBody>
      </p:sp>
      <p:sp>
        <p:nvSpPr>
          <p:cNvPr id="25" name="Shape 21"/>
          <p:cNvSpPr/>
          <p:nvPr/>
        </p:nvSpPr>
        <p:spPr>
          <a:xfrm>
            <a:off x="640080" y="5166360"/>
            <a:ext cx="146304" cy="146304"/>
          </a:xfrm>
          <a:prstGeom prst="ellipse">
            <a:avLst/>
          </a:prstGeom>
          <a:solidFill>
            <a:srgbClr val="7B2BFF"/>
          </a:solidFill>
          <a:ln/>
        </p:spPr>
      </p:sp>
      <p:sp>
        <p:nvSpPr>
          <p:cNvPr id="26" name="Text 22"/>
          <p:cNvSpPr/>
          <p:nvPr/>
        </p:nvSpPr>
        <p:spPr>
          <a:xfrm>
            <a:off x="896112" y="507492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4EE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Partners</a:t>
            </a:r>
            <a:endParaRPr lang="en-US" sz="1300" dirty="0"/>
          </a:p>
        </p:txBody>
      </p:sp>
      <p:sp>
        <p:nvSpPr>
          <p:cNvPr id="27" name="Text 23"/>
          <p:cNvSpPr/>
          <p:nvPr/>
        </p:nvSpPr>
        <p:spPr>
          <a:xfrm>
            <a:off x="5486400" y="5074920"/>
            <a:ext cx="822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2E57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10%</a:t>
            </a:r>
            <a:endParaRPr lang="en-US" sz="1400" dirty="0"/>
          </a:p>
        </p:txBody>
      </p:sp>
      <p:sp>
        <p:nvSpPr>
          <p:cNvPr id="28" name="Shape 24"/>
          <p:cNvSpPr/>
          <p:nvPr/>
        </p:nvSpPr>
        <p:spPr>
          <a:xfrm>
            <a:off x="640080" y="5678424"/>
            <a:ext cx="146304" cy="146304"/>
          </a:xfrm>
          <a:prstGeom prst="ellipse">
            <a:avLst/>
          </a:prstGeom>
          <a:solidFill>
            <a:srgbClr val="4A2A8A"/>
          </a:solidFill>
          <a:ln/>
        </p:spPr>
      </p:sp>
      <p:sp>
        <p:nvSpPr>
          <p:cNvPr id="29" name="Text 25"/>
          <p:cNvSpPr/>
          <p:nvPr/>
        </p:nvSpPr>
        <p:spPr>
          <a:xfrm>
            <a:off x="896112" y="5586984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4EE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Liquidity Reserve</a:t>
            </a:r>
            <a:endParaRPr lang="en-US" sz="1300" dirty="0"/>
          </a:p>
        </p:txBody>
      </p:sp>
      <p:sp>
        <p:nvSpPr>
          <p:cNvPr id="30" name="Text 26"/>
          <p:cNvSpPr/>
          <p:nvPr/>
        </p:nvSpPr>
        <p:spPr>
          <a:xfrm>
            <a:off x="5486400" y="5586984"/>
            <a:ext cx="822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2E57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5%</a:t>
            </a:r>
            <a:endParaRPr lang="en-US" sz="1400" dirty="0"/>
          </a:p>
        </p:txBody>
      </p:sp>
      <p:sp>
        <p:nvSpPr>
          <p:cNvPr id="31" name="Text 27"/>
          <p:cNvSpPr/>
          <p:nvPr/>
        </p:nvSpPr>
        <p:spPr>
          <a:xfrm>
            <a:off x="640080" y="641908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OpenHelix</a:t>
            </a:r>
            <a:endParaRPr lang="en-US" sz="900" dirty="0"/>
          </a:p>
        </p:txBody>
      </p:sp>
      <p:sp>
        <p:nvSpPr>
          <p:cNvPr id="32" name="Text 28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5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E610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GOVERNANCE &amp; TREASURY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A1326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Documented decisions. Sustainable treasury.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2103120"/>
            <a:ext cx="5285232" cy="3566160"/>
          </a:xfrm>
          <a:prstGeom prst="roundRect">
            <a:avLst>
              <a:gd name="adj" fmla="val 2051"/>
            </a:avLst>
          </a:prstGeom>
          <a:solidFill>
            <a:srgbClr val="FFFFFF"/>
          </a:solidFill>
          <a:ln w="6350">
            <a:solidFill>
              <a:srgbClr val="1A1326">
                <a:alpha val="10000"/>
              </a:srgbClr>
            </a:solidFill>
            <a:prstDash val="solid"/>
          </a:ln>
          <a:effectLst>
            <a:outerShdw sx="100000" sy="100000" kx="0" ky="0" algn="bl" rotWithShape="0" blurRad="101600" dist="25400" dir="5400000">
              <a:srgbClr val="1A1326">
                <a:alpha val="10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914400" y="237744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6103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Governance-first model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1280160" y="2971800"/>
            <a:ext cx="4480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4440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Proposal review before every major initiative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280160" y="3685032"/>
            <a:ext cx="4480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4440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Explicit, reviewable voting rules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280160" y="4398264"/>
            <a:ext cx="4480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4440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outcome &amp; treasury disclosure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172200" y="2103120"/>
            <a:ext cx="5285232" cy="3566160"/>
          </a:xfrm>
          <a:prstGeom prst="roundRect">
            <a:avLst>
              <a:gd name="adj" fmla="val 2051"/>
            </a:avLst>
          </a:prstGeom>
          <a:solidFill>
            <a:srgbClr val="FFFFFF"/>
          </a:solidFill>
          <a:ln w="6350">
            <a:solidFill>
              <a:srgbClr val="1A1326">
                <a:alpha val="10000"/>
              </a:srgbClr>
            </a:solidFill>
            <a:prstDash val="solid"/>
          </a:ln>
          <a:effectLst>
            <a:outerShdw sx="100000" sy="100000" kx="0" ky="0" algn="bl" rotWithShape="0" blurRad="101600" dist="25400" dir="5400000">
              <a:srgbClr val="1A1326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446520" y="2377440"/>
            <a:ext cx="4754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6103A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Treasury for sustainability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6812280" y="2971800"/>
            <a:ext cx="4480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4440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Capital preservation over unsupervised spend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812280" y="3685032"/>
            <a:ext cx="4480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4440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Allocations tied to measurable outcomes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812280" y="4398264"/>
            <a:ext cx="4480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77800" indent="-177800">
              <a:buSzPct val="100000"/>
              <a:buChar char="•"/>
            </a:pPr>
            <a:r>
              <a:rPr lang="en-US" sz="1400" dirty="0">
                <a:solidFill>
                  <a:srgbClr val="44404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review before material distribution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0080" y="641908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OpenHelix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93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6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2E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/ POSITIONING</a:t>
            </a:r>
            <a:endParaRPr lang="en-US" sz="1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92840" y="457200"/>
            <a:ext cx="38404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0080" y="86868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4EEF3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Workflow coherence is the differentiator.</a:t>
            </a:r>
            <a:endParaRPr lang="en-US" sz="3100" dirty="0"/>
          </a:p>
        </p:txBody>
      </p:sp>
      <p:sp>
        <p:nvSpPr>
          <p:cNvPr id="5" name="Text 2"/>
          <p:cNvSpPr/>
          <p:nvPr/>
        </p:nvSpPr>
        <p:spPr>
          <a:xfrm>
            <a:off x="640080" y="1783080"/>
            <a:ext cx="10515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B9AE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 tools cover one job. OpenHelix unifies the whole launch-to-growth lifecycle in one auditable system.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822960" y="2788920"/>
            <a:ext cx="5852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Capability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6492240" y="278892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 tools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8961120" y="278892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2E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OpenHelix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640080" y="3319272"/>
            <a:ext cx="10789920" cy="548640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822960" y="3337560"/>
            <a:ext cx="5852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4EE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Token deployment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492240" y="333756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limited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8961120" y="3337560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2E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822960" y="3904488"/>
            <a:ext cx="5852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4EE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&amp; voting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6492240" y="3904488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8961120" y="3904488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2E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640080" y="4453128"/>
            <a:ext cx="10789920" cy="548640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</p:sp>
      <p:sp>
        <p:nvSpPr>
          <p:cNvPr id="17" name="Text 14"/>
          <p:cNvSpPr/>
          <p:nvPr/>
        </p:nvSpPr>
        <p:spPr>
          <a:xfrm>
            <a:off x="822960" y="4471416"/>
            <a:ext cx="5852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4EE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Treasury oversight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6492240" y="4471416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8961120" y="4471416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2E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822960" y="5038344"/>
            <a:ext cx="5852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4EE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Analytics &amp; reporting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6492240" y="5038344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8961120" y="5038344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2E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640080" y="5586984"/>
            <a:ext cx="10789920" cy="548640"/>
          </a:xfrm>
          <a:prstGeom prst="rect">
            <a:avLst/>
          </a:prstGeom>
          <a:solidFill>
            <a:srgbClr val="FFFFFF">
              <a:alpha val="5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5605272"/>
            <a:ext cx="5852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4EE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unified workflow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6492240" y="5605272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1300" dirty="0"/>
          </a:p>
        </p:txBody>
      </p:sp>
      <p:sp>
        <p:nvSpPr>
          <p:cNvPr id="26" name="Text 23"/>
          <p:cNvSpPr/>
          <p:nvPr/>
        </p:nvSpPr>
        <p:spPr>
          <a:xfrm>
            <a:off x="8961120" y="5605272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2E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640080" y="598932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Comparison is illustrative of category positioning (e.g. TrustSwap, Team Finance, UNCX), not a feature audit.</a:t>
            </a:r>
            <a:endParaRPr lang="en-US" sz="1050" dirty="0"/>
          </a:p>
        </p:txBody>
      </p:sp>
      <p:sp>
        <p:nvSpPr>
          <p:cNvPr id="28" name="Text 25"/>
          <p:cNvSpPr/>
          <p:nvPr/>
        </p:nvSpPr>
        <p:spPr>
          <a:xfrm>
            <a:off x="640080" y="6419088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OpenHelix</a:t>
            </a:r>
            <a:endParaRPr lang="en-US" sz="900" dirty="0"/>
          </a:p>
        </p:txBody>
      </p:sp>
      <p:sp>
        <p:nvSpPr>
          <p:cNvPr id="29" name="Text 26"/>
          <p:cNvSpPr/>
          <p:nvPr/>
        </p:nvSpPr>
        <p:spPr>
          <a:xfrm>
            <a:off x="11338560" y="641908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7F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OpenHelix — Investor Deck</dc:title>
  <dc:subject>PptxGenJS Presentation</dc:subject>
  <dc:creator>OpenHelix</dc:creator>
  <cp:lastModifiedBy>OpenHelix</cp:lastModifiedBy>
  <cp:revision>1</cp:revision>
  <dcterms:created xsi:type="dcterms:W3CDTF">2026-06-24T01:31:05Z</dcterms:created>
  <dcterms:modified xsi:type="dcterms:W3CDTF">2026-06-24T01:31:05Z</dcterms:modified>
</cp:coreProperties>
</file>